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E7F1"/>
    <a:srgbClr val="838A69"/>
    <a:srgbClr val="7C85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3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7345FD1-6443-4C4C-952A-43B7943D0FF4}" type="datetimeFigureOut">
              <a:rPr lang="en-IN" smtClean="0"/>
              <a:t>20-11-2023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767539-B554-42AD-8BAB-1338C2634614}" type="slidenum">
              <a:rPr lang="en-IN" smtClean="0"/>
              <a:t>‹#›</a:t>
            </a:fld>
            <a:endParaRPr lang="en-IN"/>
          </a:p>
        </p:txBody>
      </p:sp>
    </p:spTree>
    <p:extLst>
      <p:ext uri="{BB962C8B-B14F-4D97-AF65-F5344CB8AC3E}">
        <p14:creationId xmlns:p14="http://schemas.microsoft.com/office/powerpoint/2010/main" val="3220351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7345FD1-6443-4C4C-952A-43B7943D0FF4}" type="datetimeFigureOut">
              <a:rPr lang="en-IN" smtClean="0"/>
              <a:t>20-11-2023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767539-B554-42AD-8BAB-1338C2634614}" type="slidenum">
              <a:rPr lang="en-IN" smtClean="0"/>
              <a:t>‹#›</a:t>
            </a:fld>
            <a:endParaRPr lang="en-IN"/>
          </a:p>
        </p:txBody>
      </p:sp>
    </p:spTree>
    <p:extLst>
      <p:ext uri="{BB962C8B-B14F-4D97-AF65-F5344CB8AC3E}">
        <p14:creationId xmlns:p14="http://schemas.microsoft.com/office/powerpoint/2010/main" val="3595960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7345FD1-6443-4C4C-952A-43B7943D0FF4}" type="datetimeFigureOut">
              <a:rPr lang="en-IN" smtClean="0"/>
              <a:t>20-11-2023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767539-B554-42AD-8BAB-1338C2634614}" type="slidenum">
              <a:rPr lang="en-IN" smtClean="0"/>
              <a:t>‹#›</a:t>
            </a:fld>
            <a:endParaRPr lang="en-IN"/>
          </a:p>
        </p:txBody>
      </p:sp>
    </p:spTree>
    <p:extLst>
      <p:ext uri="{BB962C8B-B14F-4D97-AF65-F5344CB8AC3E}">
        <p14:creationId xmlns:p14="http://schemas.microsoft.com/office/powerpoint/2010/main" val="37102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7345FD1-6443-4C4C-952A-43B7943D0FF4}" type="datetimeFigureOut">
              <a:rPr lang="en-IN" smtClean="0"/>
              <a:t>20-11-2023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767539-B554-42AD-8BAB-1338C2634614}" type="slidenum">
              <a:rPr lang="en-IN" smtClean="0"/>
              <a:t>‹#›</a:t>
            </a:fld>
            <a:endParaRPr lang="en-IN"/>
          </a:p>
        </p:txBody>
      </p:sp>
    </p:spTree>
    <p:extLst>
      <p:ext uri="{BB962C8B-B14F-4D97-AF65-F5344CB8AC3E}">
        <p14:creationId xmlns:p14="http://schemas.microsoft.com/office/powerpoint/2010/main" val="2315915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345FD1-6443-4C4C-952A-43B7943D0FF4}" type="datetimeFigureOut">
              <a:rPr lang="en-IN" smtClean="0"/>
              <a:t>20-11-2023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767539-B554-42AD-8BAB-1338C2634614}" type="slidenum">
              <a:rPr lang="en-IN" smtClean="0"/>
              <a:t>‹#›</a:t>
            </a:fld>
            <a:endParaRPr lang="en-IN"/>
          </a:p>
        </p:txBody>
      </p:sp>
    </p:spTree>
    <p:extLst>
      <p:ext uri="{BB962C8B-B14F-4D97-AF65-F5344CB8AC3E}">
        <p14:creationId xmlns:p14="http://schemas.microsoft.com/office/powerpoint/2010/main" val="741409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7345FD1-6443-4C4C-952A-43B7943D0FF4}" type="datetimeFigureOut">
              <a:rPr lang="en-IN" smtClean="0"/>
              <a:t>20-11-2023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767539-B554-42AD-8BAB-1338C2634614}" type="slidenum">
              <a:rPr lang="en-IN" smtClean="0"/>
              <a:t>‹#›</a:t>
            </a:fld>
            <a:endParaRPr lang="en-IN"/>
          </a:p>
        </p:txBody>
      </p:sp>
    </p:spTree>
    <p:extLst>
      <p:ext uri="{BB962C8B-B14F-4D97-AF65-F5344CB8AC3E}">
        <p14:creationId xmlns:p14="http://schemas.microsoft.com/office/powerpoint/2010/main" val="1273710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7345FD1-6443-4C4C-952A-43B7943D0FF4}" type="datetimeFigureOut">
              <a:rPr lang="en-IN" smtClean="0"/>
              <a:t>20-11-2023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F767539-B554-42AD-8BAB-1338C2634614}" type="slidenum">
              <a:rPr lang="en-IN" smtClean="0"/>
              <a:t>‹#›</a:t>
            </a:fld>
            <a:endParaRPr lang="en-IN"/>
          </a:p>
        </p:txBody>
      </p:sp>
    </p:spTree>
    <p:extLst>
      <p:ext uri="{BB962C8B-B14F-4D97-AF65-F5344CB8AC3E}">
        <p14:creationId xmlns:p14="http://schemas.microsoft.com/office/powerpoint/2010/main" val="292952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7345FD1-6443-4C4C-952A-43B7943D0FF4}" type="datetimeFigureOut">
              <a:rPr lang="en-IN" smtClean="0"/>
              <a:t>20-11-2023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F767539-B554-42AD-8BAB-1338C2634614}" type="slidenum">
              <a:rPr lang="en-IN" smtClean="0"/>
              <a:t>‹#›</a:t>
            </a:fld>
            <a:endParaRPr lang="en-IN"/>
          </a:p>
        </p:txBody>
      </p:sp>
    </p:spTree>
    <p:extLst>
      <p:ext uri="{BB962C8B-B14F-4D97-AF65-F5344CB8AC3E}">
        <p14:creationId xmlns:p14="http://schemas.microsoft.com/office/powerpoint/2010/main" val="2321363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345FD1-6443-4C4C-952A-43B7943D0FF4}" type="datetimeFigureOut">
              <a:rPr lang="en-IN" smtClean="0"/>
              <a:t>20-11-2023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F767539-B554-42AD-8BAB-1338C2634614}" type="slidenum">
              <a:rPr lang="en-IN" smtClean="0"/>
              <a:t>‹#›</a:t>
            </a:fld>
            <a:endParaRPr lang="en-IN"/>
          </a:p>
        </p:txBody>
      </p:sp>
    </p:spTree>
    <p:extLst>
      <p:ext uri="{BB962C8B-B14F-4D97-AF65-F5344CB8AC3E}">
        <p14:creationId xmlns:p14="http://schemas.microsoft.com/office/powerpoint/2010/main" val="3761617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7345FD1-6443-4C4C-952A-43B7943D0FF4}" type="datetimeFigureOut">
              <a:rPr lang="en-IN" smtClean="0"/>
              <a:t>20-11-2023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767539-B554-42AD-8BAB-1338C2634614}" type="slidenum">
              <a:rPr lang="en-IN" smtClean="0"/>
              <a:t>‹#›</a:t>
            </a:fld>
            <a:endParaRPr lang="en-IN"/>
          </a:p>
        </p:txBody>
      </p:sp>
    </p:spTree>
    <p:extLst>
      <p:ext uri="{BB962C8B-B14F-4D97-AF65-F5344CB8AC3E}">
        <p14:creationId xmlns:p14="http://schemas.microsoft.com/office/powerpoint/2010/main" val="227300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7345FD1-6443-4C4C-952A-43B7943D0FF4}" type="datetimeFigureOut">
              <a:rPr lang="en-IN" smtClean="0"/>
              <a:t>20-11-2023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767539-B554-42AD-8BAB-1338C2634614}" type="slidenum">
              <a:rPr lang="en-IN" smtClean="0"/>
              <a:t>‹#›</a:t>
            </a:fld>
            <a:endParaRPr lang="en-IN"/>
          </a:p>
        </p:txBody>
      </p:sp>
    </p:spTree>
    <p:extLst>
      <p:ext uri="{BB962C8B-B14F-4D97-AF65-F5344CB8AC3E}">
        <p14:creationId xmlns:p14="http://schemas.microsoft.com/office/powerpoint/2010/main" val="1163976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345FD1-6443-4C4C-952A-43B7943D0FF4}" type="datetimeFigureOut">
              <a:rPr lang="en-IN" smtClean="0"/>
              <a:t>20-11-2023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767539-B554-42AD-8BAB-1338C2634614}" type="slidenum">
              <a:rPr lang="en-IN" smtClean="0"/>
              <a:t>‹#›</a:t>
            </a:fld>
            <a:endParaRPr lang="en-IN"/>
          </a:p>
        </p:txBody>
      </p:sp>
    </p:spTree>
    <p:extLst>
      <p:ext uri="{BB962C8B-B14F-4D97-AF65-F5344CB8AC3E}">
        <p14:creationId xmlns:p14="http://schemas.microsoft.com/office/powerpoint/2010/main" val="2358181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HiAmanAgrawal" TargetMode="External"/><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discordapp.com/users/hiamanagrawal" TargetMode="External"/><Relationship Id="rId5" Type="http://schemas.openxmlformats.org/officeDocument/2006/relationships/image" Target="../media/image8.png"/><Relationship Id="rId10" Type="http://schemas.openxmlformats.org/officeDocument/2006/relationships/image" Target="../media/image11.jpeg"/><Relationship Id="rId4" Type="http://schemas.openxmlformats.org/officeDocument/2006/relationships/hyperlink" Target="https://www.linkedin.com/in/hiamanagrawal/" TargetMode="External"/><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5710335" y="2155371"/>
            <a:ext cx="6307494" cy="2027761"/>
          </a:xfrm>
          <a:prstGeom prst="rect">
            <a:avLst/>
          </a:prstGeom>
          <a:solidFill>
            <a:srgbClr val="838A69">
              <a:alpha val="83000"/>
            </a:srgbClr>
          </a:solidFill>
          <a:ln>
            <a:solidFill>
              <a:srgbClr val="7C85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5570375" y="2001838"/>
            <a:ext cx="6621625" cy="2123658"/>
          </a:xfrm>
          <a:prstGeom prst="rect">
            <a:avLst/>
          </a:prstGeom>
          <a:noFill/>
        </p:spPr>
        <p:txBody>
          <a:bodyPr wrap="square" rtlCol="0">
            <a:spAutoFit/>
          </a:bodyPr>
          <a:lstStyle/>
          <a:p>
            <a:pPr algn="ctr"/>
            <a:r>
              <a:rPr lang="en-IN" sz="6600" b="1" u="sng" dirty="0" err="1" smtClean="0">
                <a:solidFill>
                  <a:schemeClr val="bg1"/>
                </a:solidFill>
                <a:latin typeface="Algerian" panose="04020705040A02060702" pitchFamily="82" charset="0"/>
              </a:rPr>
              <a:t>CounterForce</a:t>
            </a:r>
            <a:r>
              <a:rPr lang="en-IN" sz="6600" b="1" u="sng" dirty="0" smtClean="0">
                <a:solidFill>
                  <a:schemeClr val="bg1"/>
                </a:solidFill>
                <a:latin typeface="Algerian" panose="04020705040A02060702" pitchFamily="82" charset="0"/>
              </a:rPr>
              <a:t> </a:t>
            </a:r>
          </a:p>
          <a:p>
            <a:pPr algn="ctr"/>
            <a:r>
              <a:rPr lang="en-IN" sz="6600" b="1" u="sng" dirty="0" smtClean="0">
                <a:solidFill>
                  <a:srgbClr val="FFC000"/>
                </a:solidFill>
                <a:latin typeface="Algerian" panose="04020705040A02060702" pitchFamily="82" charset="0"/>
              </a:rPr>
              <a:t>Operations</a:t>
            </a:r>
            <a:endParaRPr lang="en-IN" sz="6600" b="1" u="sng" dirty="0">
              <a:solidFill>
                <a:srgbClr val="FFC000"/>
              </a:solidFill>
              <a:latin typeface="Algerian" panose="04020705040A02060702" pitchFamily="82"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312" y="1105355"/>
            <a:ext cx="4904063" cy="5830005"/>
          </a:xfrm>
          <a:prstGeom prst="rect">
            <a:avLst/>
          </a:prstGeom>
        </p:spPr>
      </p:pic>
    </p:spTree>
    <p:extLst>
      <p:ext uri="{BB962C8B-B14F-4D97-AF65-F5344CB8AC3E}">
        <p14:creationId xmlns:p14="http://schemas.microsoft.com/office/powerpoint/2010/main" val="161189940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6" name="Rounded Rectangle 5"/>
          <p:cNvSpPr/>
          <p:nvPr/>
        </p:nvSpPr>
        <p:spPr>
          <a:xfrm>
            <a:off x="3129924" y="1027906"/>
            <a:ext cx="5122506" cy="877077"/>
          </a:xfrm>
          <a:prstGeom prst="roundRect">
            <a:avLst/>
          </a:prstGeom>
          <a:solidFill>
            <a:srgbClr val="838A69">
              <a:alpha val="82000"/>
            </a:srgbClr>
          </a:solidFill>
          <a:ln>
            <a:solidFill>
              <a:srgbClr val="7C85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smtClean="0">
                <a:solidFill>
                  <a:srgbClr val="FFC000"/>
                </a:solidFill>
                <a:latin typeface="Algerian" panose="04020705040A02060702" pitchFamily="82" charset="0"/>
              </a:rPr>
              <a:t>Thank you!</a:t>
            </a:r>
            <a:endParaRPr lang="en-IN" sz="4400" dirty="0">
              <a:solidFill>
                <a:srgbClr val="FFC000"/>
              </a:solidFill>
              <a:latin typeface="Algerian" panose="04020705040A02060702" pitchFamily="82"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154" y="2353469"/>
            <a:ext cx="5192045" cy="2851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p:cNvSpPr txBox="1"/>
          <p:nvPr/>
        </p:nvSpPr>
        <p:spPr>
          <a:xfrm>
            <a:off x="6186195" y="2939143"/>
            <a:ext cx="1800493" cy="369332"/>
          </a:xfrm>
          <a:prstGeom prst="rect">
            <a:avLst/>
          </a:prstGeom>
          <a:noFill/>
        </p:spPr>
        <p:txBody>
          <a:bodyPr wrap="none" rtlCol="0">
            <a:spAutoFit/>
          </a:bodyPr>
          <a:lstStyle/>
          <a:p>
            <a:r>
              <a:rPr lang="en-IN" dirty="0" smtClean="0">
                <a:latin typeface="Cascadia Code" panose="020B0609020000020004" pitchFamily="49" charset="0"/>
                <a:ea typeface="Cascadia Code" panose="020B0609020000020004" pitchFamily="49" charset="0"/>
                <a:cs typeface="Cascadia Code" panose="020B0609020000020004" pitchFamily="49" charset="0"/>
              </a:rPr>
              <a:t>Aman Agrawal</a:t>
            </a:r>
            <a:endParaRPr lang="en-IN"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2" name="TextBox 11"/>
          <p:cNvSpPr txBox="1"/>
          <p:nvPr/>
        </p:nvSpPr>
        <p:spPr>
          <a:xfrm>
            <a:off x="6186195" y="3275111"/>
            <a:ext cx="1031051" cy="307777"/>
          </a:xfrm>
          <a:prstGeom prst="rect">
            <a:avLst/>
          </a:prstGeom>
          <a:noFill/>
        </p:spPr>
        <p:txBody>
          <a:bodyPr wrap="none" rtlCol="0">
            <a:spAutoFit/>
          </a:bodyPr>
          <a:lstStyle/>
          <a:p>
            <a:r>
              <a:rPr lang="en-IN" sz="1400" dirty="0" smtClean="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Squad 59</a:t>
            </a:r>
            <a:endParaRPr lang="en-IN" sz="1400"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 name="TextBox 12"/>
          <p:cNvSpPr txBox="1"/>
          <p:nvPr/>
        </p:nvSpPr>
        <p:spPr>
          <a:xfrm>
            <a:off x="6190364" y="3495351"/>
            <a:ext cx="2304661" cy="492443"/>
          </a:xfrm>
          <a:prstGeom prst="rect">
            <a:avLst/>
          </a:prstGeom>
          <a:noFill/>
        </p:spPr>
        <p:txBody>
          <a:bodyPr wrap="square" rtlCol="0">
            <a:spAutoFit/>
          </a:bodyPr>
          <a:lstStyle/>
          <a:p>
            <a:r>
              <a:rPr lang="en-IN" sz="1300" dirty="0" err="1" smtClean="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Chitkara</a:t>
            </a:r>
            <a:r>
              <a:rPr lang="en-IN" sz="1300" dirty="0" smtClean="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 University,</a:t>
            </a:r>
          </a:p>
          <a:p>
            <a:r>
              <a:rPr lang="en-IN" sz="1300" dirty="0" smtClean="0">
                <a:solidFill>
                  <a:srgbClr val="C00000"/>
                </a:solidFill>
                <a:latin typeface="Cascadia Code" panose="020B0609020000020004" pitchFamily="49" charset="0"/>
                <a:ea typeface="Cascadia Code" panose="020B0609020000020004" pitchFamily="49" charset="0"/>
                <a:cs typeface="Cascadia Code" panose="020B0609020000020004" pitchFamily="49" charset="0"/>
              </a:rPr>
              <a:t>Himachal Pradesh</a:t>
            </a:r>
            <a:endParaRPr lang="en-IN" sz="1300" dirty="0">
              <a:solidFill>
                <a:srgbClr val="C00000"/>
              </a:solidFill>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14" name="Picture 13">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7401" y="4190038"/>
            <a:ext cx="738429" cy="502864"/>
          </a:xfrm>
          <a:prstGeom prst="rect">
            <a:avLst/>
          </a:prstGeom>
        </p:spPr>
      </p:pic>
      <p:pic>
        <p:nvPicPr>
          <p:cNvPr id="15" name="Picture 14">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98614" y="4223553"/>
            <a:ext cx="439451" cy="439451"/>
          </a:xfrm>
          <a:prstGeom prst="rect">
            <a:avLst/>
          </a:prstGeom>
        </p:spPr>
      </p:pic>
      <p:pic>
        <p:nvPicPr>
          <p:cNvPr id="16" name="Picture 15">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98594" y="4190038"/>
            <a:ext cx="520638" cy="520638"/>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77351" y="2952096"/>
            <a:ext cx="1539402" cy="15549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369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5" name="Rounded Rectangle 4"/>
          <p:cNvSpPr/>
          <p:nvPr/>
        </p:nvSpPr>
        <p:spPr>
          <a:xfrm>
            <a:off x="3489848" y="1394191"/>
            <a:ext cx="4683967" cy="737118"/>
          </a:xfrm>
          <a:prstGeom prst="roundRect">
            <a:avLst/>
          </a:prstGeom>
          <a:solidFill>
            <a:srgbClr val="838A69">
              <a:alpha val="73000"/>
            </a:srgbClr>
          </a:solidFill>
          <a:ln>
            <a:solidFill>
              <a:srgbClr val="7C85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u="sng" dirty="0" smtClean="0">
                <a:solidFill>
                  <a:srgbClr val="FFC000"/>
                </a:solidFill>
                <a:latin typeface="Algerian" panose="04020705040A02060702" pitchFamily="82" charset="0"/>
              </a:rPr>
              <a:t>INTRODUCTION</a:t>
            </a:r>
            <a:endParaRPr lang="en-IN" sz="4000" b="1" u="sng" dirty="0">
              <a:solidFill>
                <a:srgbClr val="FFC000"/>
              </a:solidFill>
              <a:latin typeface="Algerian" panose="04020705040A02060702" pitchFamily="82" charset="0"/>
            </a:endParaRPr>
          </a:p>
        </p:txBody>
      </p:sp>
      <p:sp>
        <p:nvSpPr>
          <p:cNvPr id="6" name="Rounded Rectangle 5"/>
          <p:cNvSpPr/>
          <p:nvPr/>
        </p:nvSpPr>
        <p:spPr>
          <a:xfrm>
            <a:off x="580417" y="3309048"/>
            <a:ext cx="11031166" cy="2203962"/>
          </a:xfrm>
          <a:prstGeom prst="roundRect">
            <a:avLst/>
          </a:prstGeom>
          <a:solidFill>
            <a:schemeClr val="bg1">
              <a:alpha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1258077" y="3732246"/>
            <a:ext cx="9675845" cy="1200329"/>
          </a:xfrm>
          <a:prstGeom prst="rect">
            <a:avLst/>
          </a:prstGeom>
          <a:noFill/>
        </p:spPr>
        <p:txBody>
          <a:bodyPr wrap="square" rtlCol="0">
            <a:spAutoFit/>
          </a:bodyPr>
          <a:lstStyle/>
          <a:p>
            <a:r>
              <a:rPr lang="en-US" dirty="0" smtClean="0">
                <a:latin typeface="Cascadia Code SemiBold" panose="020B0609020000020004" pitchFamily="49" charset="0"/>
                <a:ea typeface="Cascadia Code SemiBold" panose="020B0609020000020004" pitchFamily="49" charset="0"/>
                <a:cs typeface="Cascadia Code SemiBold" panose="020B0609020000020004" pitchFamily="49" charset="0"/>
              </a:rPr>
              <a:t>Welcome to "Counterforce Ops: Bloodline," a web-based game developed for the Continuous Assessment-2 of Front-end Web Development. This game is built using vanilla HTML, CSS, and JavaScript, providing an engaging experience for both laptop and mobile users.</a:t>
            </a:r>
            <a:endParaRPr lang="en-IN"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97103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iterate type="lt">
                                    <p:tmAbs val="30"/>
                                  </p:iterate>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66374"/>
          </a:xfrm>
        </p:spPr>
      </p:pic>
      <p:sp>
        <p:nvSpPr>
          <p:cNvPr id="5" name="Rounded Rectangle 4"/>
          <p:cNvSpPr/>
          <p:nvPr/>
        </p:nvSpPr>
        <p:spPr>
          <a:xfrm>
            <a:off x="1436914" y="502302"/>
            <a:ext cx="8994710" cy="1043797"/>
          </a:xfrm>
          <a:prstGeom prst="roundRect">
            <a:avLst/>
          </a:prstGeom>
          <a:solidFill>
            <a:srgbClr val="7C8567">
              <a:alpha val="82000"/>
            </a:srgbClr>
          </a:solidFill>
          <a:ln>
            <a:solidFill>
              <a:srgbClr val="7C85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2471450" y="639481"/>
            <a:ext cx="7249100" cy="769441"/>
          </a:xfrm>
          <a:prstGeom prst="rect">
            <a:avLst/>
          </a:prstGeom>
          <a:noFill/>
        </p:spPr>
        <p:txBody>
          <a:bodyPr wrap="none" rtlCol="0">
            <a:spAutoFit/>
          </a:bodyPr>
          <a:lstStyle/>
          <a:p>
            <a:r>
              <a:rPr lang="en-IN" sz="4400" u="sng" dirty="0" smtClean="0">
                <a:solidFill>
                  <a:srgbClr val="FFC000"/>
                </a:solidFill>
                <a:latin typeface="Algerian" panose="04020705040A02060702" pitchFamily="82" charset="0"/>
              </a:rPr>
              <a:t>What's the Game About?</a:t>
            </a:r>
            <a:endParaRPr lang="en-IN" sz="4400" u="sng" dirty="0">
              <a:solidFill>
                <a:srgbClr val="FFC000"/>
              </a:solidFill>
              <a:latin typeface="Algerian" panose="04020705040A02060702" pitchFamily="82" charset="0"/>
            </a:endParaRPr>
          </a:p>
        </p:txBody>
      </p:sp>
      <p:sp>
        <p:nvSpPr>
          <p:cNvPr id="8" name="Rounded Rectangle 7"/>
          <p:cNvSpPr/>
          <p:nvPr/>
        </p:nvSpPr>
        <p:spPr>
          <a:xfrm>
            <a:off x="590145" y="2900154"/>
            <a:ext cx="11011710" cy="2927965"/>
          </a:xfrm>
          <a:prstGeom prst="roundRect">
            <a:avLst/>
          </a:prstGeom>
          <a:solidFill>
            <a:schemeClr val="bg1">
              <a:alpha val="61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9" name="TextBox 8"/>
          <p:cNvSpPr txBox="1"/>
          <p:nvPr/>
        </p:nvSpPr>
        <p:spPr>
          <a:xfrm>
            <a:off x="1147665" y="3209974"/>
            <a:ext cx="10133045" cy="2308324"/>
          </a:xfrm>
          <a:prstGeom prst="rect">
            <a:avLst/>
          </a:prstGeom>
          <a:noFill/>
        </p:spPr>
        <p:txBody>
          <a:bodyPr wrap="square" rtlCol="0">
            <a:spAutoFit/>
          </a:bodyPr>
          <a:lstStyle/>
          <a:p>
            <a:pPr algn="just"/>
            <a:r>
              <a:rPr lang="en-US" dirty="0">
                <a:latin typeface="Cascadia Code" panose="020B0609020000020004" pitchFamily="49" charset="0"/>
                <a:ea typeface="Cascadia Code" panose="020B0609020000020004" pitchFamily="49" charset="0"/>
                <a:cs typeface="Cascadia Code" panose="020B0609020000020004" pitchFamily="49" charset="0"/>
              </a:rPr>
              <a:t>"Counterforce Ops: Bloodline" follows Jake "Raptor" Mitchell, a seasoned operative. As global unrest escalates, Phoenix Dawn emerges, threatening a deadly bioweapon. Jake, driven by personal stakes, infiltrates the group to stop the catastrophe and save his estranged brother, Ethan. Navigate moral complexities, make critical choices, and uncover the thin line between hero and antihero. Can Jake prevent disaster and save his family, or will he face the ultimate sacrifice for the greater good? The game is a gripping tale of family, betrayal, and the cost of war.</a:t>
            </a:r>
            <a:endParaRPr lang="en-IN" sz="16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91547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1" presetClass="entr" presetSubtype="0" fill="hold" grpId="0" nodeType="withEffect">
                                  <p:stCondLst>
                                    <p:cond delay="0"/>
                                  </p:stCondLst>
                                  <p:iterate type="wd">
                                    <p:tmAbs val="20"/>
                                  </p:iterate>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latin typeface="Beyond" panose="02000500000000000000" pitchFamily="2" charset="0"/>
            </a:endParaRPr>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10699"/>
            <a:ext cx="12192000" cy="6847301"/>
          </a:xfrm>
        </p:spPr>
      </p:pic>
      <p:sp>
        <p:nvSpPr>
          <p:cNvPr id="5" name="Rounded Rectangle 4"/>
          <p:cNvSpPr/>
          <p:nvPr/>
        </p:nvSpPr>
        <p:spPr>
          <a:xfrm>
            <a:off x="3638939" y="502302"/>
            <a:ext cx="4385806" cy="1043797"/>
          </a:xfrm>
          <a:prstGeom prst="roundRect">
            <a:avLst/>
          </a:prstGeom>
          <a:solidFill>
            <a:srgbClr val="7C8567">
              <a:alpha val="82000"/>
            </a:srgbClr>
          </a:solidFill>
          <a:ln>
            <a:solidFill>
              <a:srgbClr val="7C85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843792" y="472143"/>
            <a:ext cx="4180953" cy="1015663"/>
          </a:xfrm>
          <a:prstGeom prst="rect">
            <a:avLst/>
          </a:prstGeom>
        </p:spPr>
        <p:txBody>
          <a:bodyPr wrap="none">
            <a:spAutoFit/>
          </a:bodyPr>
          <a:lstStyle/>
          <a:p>
            <a:r>
              <a:rPr lang="en-IN" sz="6000" u="sng" dirty="0" smtClean="0">
                <a:solidFill>
                  <a:srgbClr val="FFC000"/>
                </a:solidFill>
                <a:latin typeface="Algerian" panose="04020705040A02060702" pitchFamily="82" charset="0"/>
              </a:rPr>
              <a:t>Features</a:t>
            </a:r>
            <a:r>
              <a:rPr lang="en-IN" sz="6000" dirty="0" smtClean="0">
                <a:solidFill>
                  <a:srgbClr val="FFC000"/>
                </a:solidFill>
                <a:latin typeface="Algerian" panose="04020705040A02060702" pitchFamily="82" charset="0"/>
              </a:rPr>
              <a:t>:</a:t>
            </a:r>
            <a:endParaRPr lang="en-IN" sz="6000" dirty="0">
              <a:solidFill>
                <a:srgbClr val="FFC000"/>
              </a:solidFill>
              <a:latin typeface="Algerian" panose="04020705040A02060702" pitchFamily="82" charset="0"/>
            </a:endParaRPr>
          </a:p>
        </p:txBody>
      </p:sp>
      <p:sp>
        <p:nvSpPr>
          <p:cNvPr id="7" name="Rounded Rectangle 6"/>
          <p:cNvSpPr/>
          <p:nvPr/>
        </p:nvSpPr>
        <p:spPr>
          <a:xfrm>
            <a:off x="2918138" y="1890066"/>
            <a:ext cx="2029829" cy="526563"/>
          </a:xfrm>
          <a:prstGeom prst="roundRect">
            <a:avLst/>
          </a:prstGeom>
          <a:solidFill>
            <a:schemeClr val="bg1">
              <a:lumMod val="95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Responsive </a:t>
            </a:r>
            <a:r>
              <a:rPr lang="en-IN" dirty="0" smtClean="0">
                <a:solidFill>
                  <a:schemeClr val="tx1"/>
                </a:solidFill>
              </a:rPr>
              <a:t>Design</a:t>
            </a:r>
            <a:endParaRPr lang="en-IN" dirty="0">
              <a:solidFill>
                <a:schemeClr val="tx1"/>
              </a:solidFill>
            </a:endParaRPr>
          </a:p>
        </p:txBody>
      </p:sp>
      <p:sp>
        <p:nvSpPr>
          <p:cNvPr id="14" name="Rounded Rectangle 13"/>
          <p:cNvSpPr/>
          <p:nvPr/>
        </p:nvSpPr>
        <p:spPr>
          <a:xfrm>
            <a:off x="7208611" y="1890066"/>
            <a:ext cx="2006082" cy="526563"/>
          </a:xfrm>
          <a:prstGeom prst="roundRect">
            <a:avLst/>
          </a:prstGeom>
          <a:solidFill>
            <a:schemeClr val="bg1">
              <a:lumMod val="95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Audio </a:t>
            </a:r>
            <a:r>
              <a:rPr lang="en-IN" dirty="0" smtClean="0">
                <a:solidFill>
                  <a:schemeClr val="tx1"/>
                </a:solidFill>
              </a:rPr>
              <a:t>Integration</a:t>
            </a:r>
            <a:endParaRPr lang="en-IN" dirty="0">
              <a:solidFill>
                <a:schemeClr val="tx1"/>
              </a:solidFill>
            </a:endParaRPr>
          </a:p>
        </p:txBody>
      </p:sp>
      <p:sp>
        <p:nvSpPr>
          <p:cNvPr id="15" name="Rounded Rectangle 14"/>
          <p:cNvSpPr/>
          <p:nvPr/>
        </p:nvSpPr>
        <p:spPr>
          <a:xfrm>
            <a:off x="771915" y="1880736"/>
            <a:ext cx="2054051" cy="526563"/>
          </a:xfrm>
          <a:prstGeom prst="roundRect">
            <a:avLst/>
          </a:prstGeom>
          <a:solidFill>
            <a:schemeClr val="accent6">
              <a:lumMod val="40000"/>
              <a:lumOff val="60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Instruction </a:t>
            </a:r>
            <a:r>
              <a:rPr lang="en-IN" dirty="0" smtClean="0">
                <a:solidFill>
                  <a:schemeClr val="tx1"/>
                </a:solidFill>
              </a:rPr>
              <a:t>Section</a:t>
            </a:r>
            <a:endParaRPr lang="en-IN" dirty="0">
              <a:solidFill>
                <a:schemeClr val="tx1"/>
              </a:solidFill>
            </a:endParaRPr>
          </a:p>
        </p:txBody>
      </p:sp>
      <p:sp>
        <p:nvSpPr>
          <p:cNvPr id="16" name="Rounded Rectangle 15"/>
          <p:cNvSpPr/>
          <p:nvPr/>
        </p:nvSpPr>
        <p:spPr>
          <a:xfrm>
            <a:off x="5075248" y="1880736"/>
            <a:ext cx="2006082" cy="535893"/>
          </a:xfrm>
          <a:prstGeom prst="roundRect">
            <a:avLst/>
          </a:prstGeom>
          <a:solidFill>
            <a:schemeClr val="bg1">
              <a:lumMod val="95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Score </a:t>
            </a:r>
            <a:r>
              <a:rPr lang="en-IN" dirty="0" smtClean="0">
                <a:solidFill>
                  <a:schemeClr val="tx1"/>
                </a:solidFill>
              </a:rPr>
              <a:t>Calculation</a:t>
            </a:r>
            <a:endParaRPr lang="en-IN" dirty="0">
              <a:solidFill>
                <a:schemeClr val="tx1"/>
              </a:solidFill>
            </a:endParaRPr>
          </a:p>
        </p:txBody>
      </p:sp>
      <p:sp>
        <p:nvSpPr>
          <p:cNvPr id="17" name="Rounded Rectangle 16"/>
          <p:cNvSpPr/>
          <p:nvPr/>
        </p:nvSpPr>
        <p:spPr>
          <a:xfrm>
            <a:off x="9330613" y="1880739"/>
            <a:ext cx="2192588" cy="535890"/>
          </a:xfrm>
          <a:prstGeom prst="roundRect">
            <a:avLst/>
          </a:prstGeom>
          <a:solidFill>
            <a:schemeClr val="bg1">
              <a:lumMod val="95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Game Over </a:t>
            </a:r>
            <a:r>
              <a:rPr lang="en-IN" dirty="0" smtClean="0">
                <a:solidFill>
                  <a:schemeClr val="tx1"/>
                </a:solidFill>
              </a:rPr>
              <a:t>Screen</a:t>
            </a:r>
            <a:endParaRPr lang="en-IN" dirty="0">
              <a:solidFill>
                <a:schemeClr val="tx1"/>
              </a:solidFill>
            </a:endParaRPr>
          </a:p>
        </p:txBody>
      </p:sp>
      <p:sp>
        <p:nvSpPr>
          <p:cNvPr id="20" name="Rounded Rectangle 19"/>
          <p:cNvSpPr/>
          <p:nvPr/>
        </p:nvSpPr>
        <p:spPr>
          <a:xfrm>
            <a:off x="619288" y="3171658"/>
            <a:ext cx="6449008" cy="2211355"/>
          </a:xfrm>
          <a:prstGeom prst="roundRect">
            <a:avLst/>
          </a:prstGeom>
          <a:solidFill>
            <a:schemeClr val="bg1">
              <a:alpha val="82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solidFill>
                <a:schemeClr val="tx1"/>
              </a:solidFill>
            </a:endParaRPr>
          </a:p>
        </p:txBody>
      </p:sp>
      <p:sp>
        <p:nvSpPr>
          <p:cNvPr id="21" name="TextBox 20"/>
          <p:cNvSpPr txBox="1"/>
          <p:nvPr/>
        </p:nvSpPr>
        <p:spPr>
          <a:xfrm>
            <a:off x="1161860" y="3535680"/>
            <a:ext cx="5561045" cy="1477328"/>
          </a:xfrm>
          <a:prstGeom prst="rect">
            <a:avLst/>
          </a:prstGeom>
          <a:noFill/>
        </p:spPr>
        <p:txBody>
          <a:bodyPr wrap="square" rtlCol="0">
            <a:spAutoFit/>
          </a:bodyPr>
          <a:lstStyle/>
          <a:p>
            <a:pPr algn="just"/>
            <a:r>
              <a:rPr lang="en-US" dirty="0">
                <a:latin typeface="Cascadia Code" panose="020B0609020000020004" pitchFamily="49" charset="0"/>
                <a:ea typeface="Cascadia Code" panose="020B0609020000020004" pitchFamily="49" charset="0"/>
                <a:cs typeface="Cascadia Code" panose="020B0609020000020004" pitchFamily="49" charset="0"/>
              </a:rPr>
              <a:t>The gaming experience kicks off with an instructional segment, allowing players to delve into the captivating story, ensuring a seamless and enjoyable gameplay experience.</a:t>
            </a:r>
            <a:endParaRPr lang="en-IN"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47493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iterate type="lt">
                                    <p:tmAbs val="20"/>
                                  </p:iterate>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latin typeface="Beyond" panose="02000500000000000000" pitchFamily="2" charset="0"/>
            </a:endParaRPr>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10699"/>
            <a:ext cx="12192000" cy="6847301"/>
          </a:xfrm>
        </p:spPr>
      </p:pic>
      <p:sp>
        <p:nvSpPr>
          <p:cNvPr id="5" name="Rounded Rectangle 4"/>
          <p:cNvSpPr/>
          <p:nvPr/>
        </p:nvSpPr>
        <p:spPr>
          <a:xfrm>
            <a:off x="3638939" y="502302"/>
            <a:ext cx="4385806" cy="1043797"/>
          </a:xfrm>
          <a:prstGeom prst="roundRect">
            <a:avLst/>
          </a:prstGeom>
          <a:solidFill>
            <a:srgbClr val="7C8567">
              <a:alpha val="82000"/>
            </a:srgbClr>
          </a:solidFill>
          <a:ln>
            <a:solidFill>
              <a:srgbClr val="7C85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843792" y="472143"/>
            <a:ext cx="4180953" cy="1015663"/>
          </a:xfrm>
          <a:prstGeom prst="rect">
            <a:avLst/>
          </a:prstGeom>
        </p:spPr>
        <p:txBody>
          <a:bodyPr wrap="none">
            <a:spAutoFit/>
          </a:bodyPr>
          <a:lstStyle/>
          <a:p>
            <a:r>
              <a:rPr lang="en-IN" sz="6000" u="sng" dirty="0" smtClean="0">
                <a:solidFill>
                  <a:srgbClr val="FFC000"/>
                </a:solidFill>
                <a:latin typeface="Algerian" panose="04020705040A02060702" pitchFamily="82" charset="0"/>
              </a:rPr>
              <a:t>Features</a:t>
            </a:r>
            <a:r>
              <a:rPr lang="en-IN" sz="6000" dirty="0" smtClean="0">
                <a:solidFill>
                  <a:srgbClr val="FFC000"/>
                </a:solidFill>
                <a:latin typeface="Algerian" panose="04020705040A02060702" pitchFamily="82" charset="0"/>
              </a:rPr>
              <a:t>:</a:t>
            </a:r>
            <a:endParaRPr lang="en-IN" sz="6000" dirty="0">
              <a:solidFill>
                <a:srgbClr val="FFC000"/>
              </a:solidFill>
              <a:latin typeface="Algerian" panose="04020705040A02060702" pitchFamily="82" charset="0"/>
            </a:endParaRPr>
          </a:p>
        </p:txBody>
      </p:sp>
      <p:sp>
        <p:nvSpPr>
          <p:cNvPr id="7" name="Rounded Rectangle 6"/>
          <p:cNvSpPr/>
          <p:nvPr/>
        </p:nvSpPr>
        <p:spPr>
          <a:xfrm>
            <a:off x="2918138" y="1890066"/>
            <a:ext cx="2029829" cy="526563"/>
          </a:xfrm>
          <a:prstGeom prst="roundRect">
            <a:avLst/>
          </a:prstGeom>
          <a:solidFill>
            <a:schemeClr val="accent6">
              <a:lumMod val="40000"/>
              <a:lumOff val="60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Responsive </a:t>
            </a:r>
            <a:r>
              <a:rPr lang="en-IN" dirty="0" smtClean="0">
                <a:solidFill>
                  <a:schemeClr val="tx1"/>
                </a:solidFill>
              </a:rPr>
              <a:t>Design</a:t>
            </a:r>
            <a:endParaRPr lang="en-IN" dirty="0">
              <a:solidFill>
                <a:schemeClr val="tx1"/>
              </a:solidFill>
            </a:endParaRPr>
          </a:p>
        </p:txBody>
      </p:sp>
      <p:sp>
        <p:nvSpPr>
          <p:cNvPr id="14" name="Rounded Rectangle 13"/>
          <p:cNvSpPr/>
          <p:nvPr/>
        </p:nvSpPr>
        <p:spPr>
          <a:xfrm>
            <a:off x="7208611" y="1890066"/>
            <a:ext cx="2006082" cy="526563"/>
          </a:xfrm>
          <a:prstGeom prst="roundRect">
            <a:avLst/>
          </a:prstGeom>
          <a:solidFill>
            <a:schemeClr val="bg1">
              <a:lumMod val="95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Audio </a:t>
            </a:r>
            <a:r>
              <a:rPr lang="en-IN" dirty="0" smtClean="0">
                <a:solidFill>
                  <a:schemeClr val="tx1"/>
                </a:solidFill>
              </a:rPr>
              <a:t>Integration</a:t>
            </a:r>
            <a:endParaRPr lang="en-IN" dirty="0">
              <a:solidFill>
                <a:schemeClr val="tx1"/>
              </a:solidFill>
            </a:endParaRPr>
          </a:p>
        </p:txBody>
      </p:sp>
      <p:sp>
        <p:nvSpPr>
          <p:cNvPr id="15" name="Rounded Rectangle 14"/>
          <p:cNvSpPr/>
          <p:nvPr/>
        </p:nvSpPr>
        <p:spPr>
          <a:xfrm>
            <a:off x="771915" y="1880736"/>
            <a:ext cx="2054051" cy="526563"/>
          </a:xfrm>
          <a:prstGeom prst="roundRect">
            <a:avLst/>
          </a:prstGeom>
          <a:solidFill>
            <a:schemeClr val="bg1">
              <a:lumMod val="95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Instruction </a:t>
            </a:r>
            <a:r>
              <a:rPr lang="en-IN" dirty="0" smtClean="0">
                <a:solidFill>
                  <a:schemeClr val="tx1"/>
                </a:solidFill>
              </a:rPr>
              <a:t>Section</a:t>
            </a:r>
            <a:endParaRPr lang="en-IN" dirty="0">
              <a:solidFill>
                <a:schemeClr val="tx1"/>
              </a:solidFill>
            </a:endParaRPr>
          </a:p>
        </p:txBody>
      </p:sp>
      <p:sp>
        <p:nvSpPr>
          <p:cNvPr id="16" name="Rounded Rectangle 15"/>
          <p:cNvSpPr/>
          <p:nvPr/>
        </p:nvSpPr>
        <p:spPr>
          <a:xfrm>
            <a:off x="5075248" y="1880736"/>
            <a:ext cx="2006082" cy="535893"/>
          </a:xfrm>
          <a:prstGeom prst="roundRect">
            <a:avLst/>
          </a:prstGeom>
          <a:solidFill>
            <a:schemeClr val="bg1">
              <a:lumMod val="95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Score </a:t>
            </a:r>
            <a:r>
              <a:rPr lang="en-IN" dirty="0" smtClean="0">
                <a:solidFill>
                  <a:schemeClr val="tx1"/>
                </a:solidFill>
              </a:rPr>
              <a:t>Calculation</a:t>
            </a:r>
            <a:endParaRPr lang="en-IN" dirty="0">
              <a:solidFill>
                <a:schemeClr val="tx1"/>
              </a:solidFill>
            </a:endParaRPr>
          </a:p>
        </p:txBody>
      </p:sp>
      <p:sp>
        <p:nvSpPr>
          <p:cNvPr id="17" name="Rounded Rectangle 16"/>
          <p:cNvSpPr/>
          <p:nvPr/>
        </p:nvSpPr>
        <p:spPr>
          <a:xfrm>
            <a:off x="9330613" y="1880739"/>
            <a:ext cx="2192588" cy="535890"/>
          </a:xfrm>
          <a:prstGeom prst="roundRect">
            <a:avLst/>
          </a:prstGeom>
          <a:solidFill>
            <a:schemeClr val="bg1">
              <a:lumMod val="95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Game Over </a:t>
            </a:r>
            <a:r>
              <a:rPr lang="en-IN" dirty="0" smtClean="0">
                <a:solidFill>
                  <a:schemeClr val="tx1"/>
                </a:solidFill>
              </a:rPr>
              <a:t>Screen</a:t>
            </a:r>
            <a:endParaRPr lang="en-IN" dirty="0">
              <a:solidFill>
                <a:schemeClr val="tx1"/>
              </a:solidFill>
            </a:endParaRPr>
          </a:p>
        </p:txBody>
      </p:sp>
      <p:sp>
        <p:nvSpPr>
          <p:cNvPr id="20" name="Rounded Rectangle 19"/>
          <p:cNvSpPr/>
          <p:nvPr/>
        </p:nvSpPr>
        <p:spPr>
          <a:xfrm>
            <a:off x="619288" y="3168666"/>
            <a:ext cx="6449008" cy="2211355"/>
          </a:xfrm>
          <a:prstGeom prst="roundRect">
            <a:avLst/>
          </a:prstGeom>
          <a:solidFill>
            <a:schemeClr val="bg1">
              <a:alpha val="82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solidFill>
                <a:schemeClr val="tx1"/>
              </a:solidFill>
            </a:endParaRPr>
          </a:p>
        </p:txBody>
      </p:sp>
      <p:sp>
        <p:nvSpPr>
          <p:cNvPr id="8" name="TextBox 7"/>
          <p:cNvSpPr txBox="1"/>
          <p:nvPr/>
        </p:nvSpPr>
        <p:spPr>
          <a:xfrm>
            <a:off x="994666" y="3812678"/>
            <a:ext cx="5756988" cy="923330"/>
          </a:xfrm>
          <a:prstGeom prst="rect">
            <a:avLst/>
          </a:prstGeom>
          <a:noFill/>
        </p:spPr>
        <p:txBody>
          <a:bodyPr wrap="square" rtlCol="0">
            <a:spAutoFit/>
          </a:bodyPr>
          <a:lstStyle/>
          <a:p>
            <a:pPr algn="just"/>
            <a:r>
              <a:rPr lang="en-US" dirty="0">
                <a:latin typeface="Cascadia Code" panose="020B0609020000020004" pitchFamily="49" charset="0"/>
                <a:ea typeface="Cascadia Code" panose="020B0609020000020004" pitchFamily="49" charset="0"/>
                <a:cs typeface="Cascadia Code" panose="020B0609020000020004" pitchFamily="49" charset="0"/>
              </a:rPr>
              <a:t>The game is designed to be accessible and enjoyable on both laptop and mobile devices.</a:t>
            </a:r>
            <a:endParaRPr lang="en-IN"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69664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20"/>
                                  </p:iterate>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latin typeface="Beyond" panose="02000500000000000000" pitchFamily="2" charset="0"/>
            </a:endParaRPr>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10699"/>
            <a:ext cx="12192000" cy="6847301"/>
          </a:xfrm>
        </p:spPr>
      </p:pic>
      <p:sp>
        <p:nvSpPr>
          <p:cNvPr id="5" name="Rounded Rectangle 4"/>
          <p:cNvSpPr/>
          <p:nvPr/>
        </p:nvSpPr>
        <p:spPr>
          <a:xfrm>
            <a:off x="3638939" y="502302"/>
            <a:ext cx="4385806" cy="1043797"/>
          </a:xfrm>
          <a:prstGeom prst="roundRect">
            <a:avLst/>
          </a:prstGeom>
          <a:solidFill>
            <a:srgbClr val="7C8567">
              <a:alpha val="82000"/>
            </a:srgbClr>
          </a:solidFill>
          <a:ln>
            <a:solidFill>
              <a:srgbClr val="7C85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843792" y="472143"/>
            <a:ext cx="4180953" cy="1015663"/>
          </a:xfrm>
          <a:prstGeom prst="rect">
            <a:avLst/>
          </a:prstGeom>
        </p:spPr>
        <p:txBody>
          <a:bodyPr wrap="none">
            <a:spAutoFit/>
          </a:bodyPr>
          <a:lstStyle/>
          <a:p>
            <a:r>
              <a:rPr lang="en-IN" sz="6000" u="sng" dirty="0" smtClean="0">
                <a:solidFill>
                  <a:srgbClr val="FFC000"/>
                </a:solidFill>
                <a:latin typeface="Algerian" panose="04020705040A02060702" pitchFamily="82" charset="0"/>
              </a:rPr>
              <a:t>Features</a:t>
            </a:r>
            <a:r>
              <a:rPr lang="en-IN" sz="6000" dirty="0" smtClean="0">
                <a:solidFill>
                  <a:srgbClr val="FFC000"/>
                </a:solidFill>
                <a:latin typeface="Algerian" panose="04020705040A02060702" pitchFamily="82" charset="0"/>
              </a:rPr>
              <a:t>:</a:t>
            </a:r>
            <a:endParaRPr lang="en-IN" sz="6000" dirty="0">
              <a:solidFill>
                <a:srgbClr val="FFC000"/>
              </a:solidFill>
              <a:latin typeface="Algerian" panose="04020705040A02060702" pitchFamily="82" charset="0"/>
            </a:endParaRPr>
          </a:p>
        </p:txBody>
      </p:sp>
      <p:sp>
        <p:nvSpPr>
          <p:cNvPr id="7" name="Rounded Rectangle 6"/>
          <p:cNvSpPr/>
          <p:nvPr/>
        </p:nvSpPr>
        <p:spPr>
          <a:xfrm>
            <a:off x="2918138" y="1890066"/>
            <a:ext cx="2029829" cy="526563"/>
          </a:xfrm>
          <a:prstGeom prst="roundRect">
            <a:avLst/>
          </a:prstGeom>
          <a:solidFill>
            <a:schemeClr val="bg1">
              <a:lumMod val="95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Responsive </a:t>
            </a:r>
            <a:r>
              <a:rPr lang="en-IN" dirty="0" smtClean="0">
                <a:solidFill>
                  <a:schemeClr val="tx1"/>
                </a:solidFill>
              </a:rPr>
              <a:t>Design</a:t>
            </a:r>
            <a:endParaRPr lang="en-IN" dirty="0">
              <a:solidFill>
                <a:schemeClr val="tx1"/>
              </a:solidFill>
            </a:endParaRPr>
          </a:p>
        </p:txBody>
      </p:sp>
      <p:sp>
        <p:nvSpPr>
          <p:cNvPr id="14" name="Rounded Rectangle 13"/>
          <p:cNvSpPr/>
          <p:nvPr/>
        </p:nvSpPr>
        <p:spPr>
          <a:xfrm>
            <a:off x="7208611" y="1890066"/>
            <a:ext cx="2006082" cy="526563"/>
          </a:xfrm>
          <a:prstGeom prst="roundRect">
            <a:avLst/>
          </a:prstGeom>
          <a:solidFill>
            <a:schemeClr val="bg1">
              <a:lumMod val="95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Audio </a:t>
            </a:r>
            <a:r>
              <a:rPr lang="en-IN" dirty="0" smtClean="0">
                <a:solidFill>
                  <a:schemeClr val="tx1"/>
                </a:solidFill>
              </a:rPr>
              <a:t>Integration</a:t>
            </a:r>
            <a:endParaRPr lang="en-IN" dirty="0">
              <a:solidFill>
                <a:schemeClr val="tx1"/>
              </a:solidFill>
            </a:endParaRPr>
          </a:p>
        </p:txBody>
      </p:sp>
      <p:sp>
        <p:nvSpPr>
          <p:cNvPr id="15" name="Rounded Rectangle 14"/>
          <p:cNvSpPr/>
          <p:nvPr/>
        </p:nvSpPr>
        <p:spPr>
          <a:xfrm>
            <a:off x="771915" y="1880736"/>
            <a:ext cx="2054051" cy="526563"/>
          </a:xfrm>
          <a:prstGeom prst="roundRect">
            <a:avLst/>
          </a:prstGeom>
          <a:solidFill>
            <a:schemeClr val="bg1">
              <a:lumMod val="95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Instruction </a:t>
            </a:r>
            <a:r>
              <a:rPr lang="en-IN" dirty="0" smtClean="0">
                <a:solidFill>
                  <a:schemeClr val="tx1"/>
                </a:solidFill>
              </a:rPr>
              <a:t>Section</a:t>
            </a:r>
            <a:endParaRPr lang="en-IN" dirty="0">
              <a:solidFill>
                <a:schemeClr val="tx1"/>
              </a:solidFill>
            </a:endParaRPr>
          </a:p>
        </p:txBody>
      </p:sp>
      <p:sp>
        <p:nvSpPr>
          <p:cNvPr id="16" name="Rounded Rectangle 15"/>
          <p:cNvSpPr/>
          <p:nvPr/>
        </p:nvSpPr>
        <p:spPr>
          <a:xfrm>
            <a:off x="5075248" y="1880736"/>
            <a:ext cx="2006082" cy="535893"/>
          </a:xfrm>
          <a:prstGeom prst="roundRect">
            <a:avLst/>
          </a:prstGeom>
          <a:solidFill>
            <a:schemeClr val="accent6">
              <a:lumMod val="40000"/>
              <a:lumOff val="60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Score </a:t>
            </a:r>
            <a:r>
              <a:rPr lang="en-IN" dirty="0" smtClean="0">
                <a:solidFill>
                  <a:schemeClr val="tx1"/>
                </a:solidFill>
              </a:rPr>
              <a:t>Calculation</a:t>
            </a:r>
            <a:endParaRPr lang="en-IN" dirty="0">
              <a:solidFill>
                <a:schemeClr val="tx1"/>
              </a:solidFill>
            </a:endParaRPr>
          </a:p>
        </p:txBody>
      </p:sp>
      <p:sp>
        <p:nvSpPr>
          <p:cNvPr id="17" name="Rounded Rectangle 16"/>
          <p:cNvSpPr/>
          <p:nvPr/>
        </p:nvSpPr>
        <p:spPr>
          <a:xfrm>
            <a:off x="9330613" y="1880739"/>
            <a:ext cx="2192588" cy="535890"/>
          </a:xfrm>
          <a:prstGeom prst="roundRect">
            <a:avLst/>
          </a:prstGeom>
          <a:solidFill>
            <a:schemeClr val="bg1">
              <a:lumMod val="95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Game Over </a:t>
            </a:r>
            <a:r>
              <a:rPr lang="en-IN" dirty="0" smtClean="0">
                <a:solidFill>
                  <a:schemeClr val="tx1"/>
                </a:solidFill>
              </a:rPr>
              <a:t>Screen</a:t>
            </a:r>
            <a:endParaRPr lang="en-IN" dirty="0">
              <a:solidFill>
                <a:schemeClr val="tx1"/>
              </a:solidFill>
            </a:endParaRPr>
          </a:p>
        </p:txBody>
      </p:sp>
      <p:sp>
        <p:nvSpPr>
          <p:cNvPr id="20" name="Rounded Rectangle 19"/>
          <p:cNvSpPr/>
          <p:nvPr/>
        </p:nvSpPr>
        <p:spPr>
          <a:xfrm>
            <a:off x="619288" y="3168666"/>
            <a:ext cx="6449008" cy="2211355"/>
          </a:xfrm>
          <a:prstGeom prst="roundRect">
            <a:avLst/>
          </a:prstGeom>
          <a:solidFill>
            <a:schemeClr val="bg1">
              <a:alpha val="82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solidFill>
                <a:schemeClr val="tx1"/>
              </a:solidFill>
            </a:endParaRPr>
          </a:p>
        </p:txBody>
      </p:sp>
      <p:sp>
        <p:nvSpPr>
          <p:cNvPr id="3" name="TextBox 2"/>
          <p:cNvSpPr txBox="1"/>
          <p:nvPr/>
        </p:nvSpPr>
        <p:spPr>
          <a:xfrm>
            <a:off x="1082351" y="3638939"/>
            <a:ext cx="5467739" cy="1200329"/>
          </a:xfrm>
          <a:prstGeom prst="rect">
            <a:avLst/>
          </a:prstGeom>
          <a:noFill/>
        </p:spPr>
        <p:txBody>
          <a:bodyPr wrap="square" rtlCol="0">
            <a:spAutoFit/>
          </a:bodyPr>
          <a:lstStyle/>
          <a:p>
            <a:pPr algn="just"/>
            <a:r>
              <a:rPr lang="en-US" dirty="0">
                <a:latin typeface="Cascadia Code" panose="020B0609020000020004" pitchFamily="49" charset="0"/>
                <a:ea typeface="Cascadia Code" panose="020B0609020000020004" pitchFamily="49" charset="0"/>
                <a:cs typeface="Cascadia Code" panose="020B0609020000020004" pitchFamily="49" charset="0"/>
              </a:rPr>
              <a:t>The player's score is calculated and stored using JavaScript Storage, providing a persistent record of their performance.</a:t>
            </a:r>
            <a:endParaRPr lang="en-IN"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72659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2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latin typeface="Beyond" panose="02000500000000000000" pitchFamily="2" charset="0"/>
            </a:endParaRPr>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10699"/>
            <a:ext cx="12192000" cy="6847301"/>
          </a:xfrm>
        </p:spPr>
      </p:pic>
      <p:sp>
        <p:nvSpPr>
          <p:cNvPr id="5" name="Rounded Rectangle 4"/>
          <p:cNvSpPr/>
          <p:nvPr/>
        </p:nvSpPr>
        <p:spPr>
          <a:xfrm>
            <a:off x="3638939" y="502302"/>
            <a:ext cx="4385806" cy="1043797"/>
          </a:xfrm>
          <a:prstGeom prst="roundRect">
            <a:avLst/>
          </a:prstGeom>
          <a:solidFill>
            <a:srgbClr val="7C8567">
              <a:alpha val="82000"/>
            </a:srgbClr>
          </a:solidFill>
          <a:ln>
            <a:solidFill>
              <a:srgbClr val="7C85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843792" y="472143"/>
            <a:ext cx="4180953" cy="1015663"/>
          </a:xfrm>
          <a:prstGeom prst="rect">
            <a:avLst/>
          </a:prstGeom>
        </p:spPr>
        <p:txBody>
          <a:bodyPr wrap="none">
            <a:spAutoFit/>
          </a:bodyPr>
          <a:lstStyle/>
          <a:p>
            <a:r>
              <a:rPr lang="en-IN" sz="6000" u="sng" dirty="0" smtClean="0">
                <a:solidFill>
                  <a:srgbClr val="FFC000"/>
                </a:solidFill>
                <a:latin typeface="Algerian" panose="04020705040A02060702" pitchFamily="82" charset="0"/>
              </a:rPr>
              <a:t>Features</a:t>
            </a:r>
            <a:r>
              <a:rPr lang="en-IN" sz="6000" dirty="0" smtClean="0">
                <a:solidFill>
                  <a:srgbClr val="FFC000"/>
                </a:solidFill>
                <a:latin typeface="Algerian" panose="04020705040A02060702" pitchFamily="82" charset="0"/>
              </a:rPr>
              <a:t>:</a:t>
            </a:r>
            <a:endParaRPr lang="en-IN" sz="6000" dirty="0">
              <a:solidFill>
                <a:srgbClr val="FFC000"/>
              </a:solidFill>
              <a:latin typeface="Algerian" panose="04020705040A02060702" pitchFamily="82" charset="0"/>
            </a:endParaRPr>
          </a:p>
        </p:txBody>
      </p:sp>
      <p:sp>
        <p:nvSpPr>
          <p:cNvPr id="7" name="Rounded Rectangle 6"/>
          <p:cNvSpPr/>
          <p:nvPr/>
        </p:nvSpPr>
        <p:spPr>
          <a:xfrm>
            <a:off x="2918138" y="1890066"/>
            <a:ext cx="2029829" cy="526563"/>
          </a:xfrm>
          <a:prstGeom prst="roundRect">
            <a:avLst/>
          </a:prstGeom>
          <a:solidFill>
            <a:schemeClr val="bg1">
              <a:lumMod val="95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Responsive </a:t>
            </a:r>
            <a:r>
              <a:rPr lang="en-IN" dirty="0" smtClean="0">
                <a:solidFill>
                  <a:schemeClr val="tx1"/>
                </a:solidFill>
              </a:rPr>
              <a:t>Design</a:t>
            </a:r>
            <a:endParaRPr lang="en-IN" dirty="0">
              <a:solidFill>
                <a:schemeClr val="tx1"/>
              </a:solidFill>
            </a:endParaRPr>
          </a:p>
        </p:txBody>
      </p:sp>
      <p:sp>
        <p:nvSpPr>
          <p:cNvPr id="14" name="Rounded Rectangle 13"/>
          <p:cNvSpPr/>
          <p:nvPr/>
        </p:nvSpPr>
        <p:spPr>
          <a:xfrm>
            <a:off x="7208611" y="1890066"/>
            <a:ext cx="2006082" cy="526563"/>
          </a:xfrm>
          <a:prstGeom prst="roundRect">
            <a:avLst/>
          </a:prstGeom>
          <a:solidFill>
            <a:schemeClr val="accent6">
              <a:lumMod val="40000"/>
              <a:lumOff val="60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Audio </a:t>
            </a:r>
            <a:r>
              <a:rPr lang="en-IN" dirty="0" smtClean="0">
                <a:solidFill>
                  <a:schemeClr val="tx1"/>
                </a:solidFill>
              </a:rPr>
              <a:t>Integration</a:t>
            </a:r>
            <a:endParaRPr lang="en-IN" dirty="0">
              <a:solidFill>
                <a:schemeClr val="tx1"/>
              </a:solidFill>
            </a:endParaRPr>
          </a:p>
        </p:txBody>
      </p:sp>
      <p:sp>
        <p:nvSpPr>
          <p:cNvPr id="15" name="Rounded Rectangle 14"/>
          <p:cNvSpPr/>
          <p:nvPr/>
        </p:nvSpPr>
        <p:spPr>
          <a:xfrm>
            <a:off x="771915" y="1880736"/>
            <a:ext cx="2054051" cy="526563"/>
          </a:xfrm>
          <a:prstGeom prst="roundRect">
            <a:avLst/>
          </a:prstGeom>
          <a:solidFill>
            <a:schemeClr val="bg1">
              <a:lumMod val="95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Instruction </a:t>
            </a:r>
            <a:r>
              <a:rPr lang="en-IN" dirty="0" smtClean="0">
                <a:solidFill>
                  <a:schemeClr val="tx1"/>
                </a:solidFill>
              </a:rPr>
              <a:t>Section</a:t>
            </a:r>
            <a:endParaRPr lang="en-IN" dirty="0">
              <a:solidFill>
                <a:schemeClr val="tx1"/>
              </a:solidFill>
            </a:endParaRPr>
          </a:p>
        </p:txBody>
      </p:sp>
      <p:sp>
        <p:nvSpPr>
          <p:cNvPr id="16" name="Rounded Rectangle 15"/>
          <p:cNvSpPr/>
          <p:nvPr/>
        </p:nvSpPr>
        <p:spPr>
          <a:xfrm>
            <a:off x="5075248" y="1880736"/>
            <a:ext cx="2006082" cy="535893"/>
          </a:xfrm>
          <a:prstGeom prst="roundRect">
            <a:avLst/>
          </a:prstGeom>
          <a:solidFill>
            <a:schemeClr val="bg1">
              <a:lumMod val="95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Score </a:t>
            </a:r>
            <a:r>
              <a:rPr lang="en-IN" dirty="0" smtClean="0">
                <a:solidFill>
                  <a:schemeClr val="tx1"/>
                </a:solidFill>
              </a:rPr>
              <a:t>Calculation</a:t>
            </a:r>
            <a:endParaRPr lang="en-IN" dirty="0">
              <a:solidFill>
                <a:schemeClr val="tx1"/>
              </a:solidFill>
            </a:endParaRPr>
          </a:p>
        </p:txBody>
      </p:sp>
      <p:sp>
        <p:nvSpPr>
          <p:cNvPr id="17" name="Rounded Rectangle 16"/>
          <p:cNvSpPr/>
          <p:nvPr/>
        </p:nvSpPr>
        <p:spPr>
          <a:xfrm>
            <a:off x="9330613" y="1880739"/>
            <a:ext cx="2192588" cy="535890"/>
          </a:xfrm>
          <a:prstGeom prst="roundRect">
            <a:avLst/>
          </a:prstGeom>
          <a:solidFill>
            <a:schemeClr val="bg1">
              <a:lumMod val="95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Game Over </a:t>
            </a:r>
            <a:r>
              <a:rPr lang="en-IN" dirty="0" smtClean="0">
                <a:solidFill>
                  <a:schemeClr val="tx1"/>
                </a:solidFill>
              </a:rPr>
              <a:t>Screen</a:t>
            </a:r>
            <a:endParaRPr lang="en-IN" dirty="0">
              <a:solidFill>
                <a:schemeClr val="tx1"/>
              </a:solidFill>
            </a:endParaRPr>
          </a:p>
        </p:txBody>
      </p:sp>
      <p:sp>
        <p:nvSpPr>
          <p:cNvPr id="20" name="Rounded Rectangle 19"/>
          <p:cNvSpPr/>
          <p:nvPr/>
        </p:nvSpPr>
        <p:spPr>
          <a:xfrm>
            <a:off x="619288" y="3168666"/>
            <a:ext cx="6449008" cy="2211355"/>
          </a:xfrm>
          <a:prstGeom prst="roundRect">
            <a:avLst/>
          </a:prstGeom>
          <a:solidFill>
            <a:schemeClr val="bg1">
              <a:alpha val="82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solidFill>
                <a:schemeClr val="tx1"/>
              </a:solidFill>
            </a:endParaRPr>
          </a:p>
        </p:txBody>
      </p:sp>
      <p:sp>
        <p:nvSpPr>
          <p:cNvPr id="3" name="Rectangle 2"/>
          <p:cNvSpPr/>
          <p:nvPr/>
        </p:nvSpPr>
        <p:spPr>
          <a:xfrm>
            <a:off x="1006629" y="3812678"/>
            <a:ext cx="5749013" cy="923330"/>
          </a:xfrm>
          <a:prstGeom prst="rect">
            <a:avLst/>
          </a:prstGeom>
        </p:spPr>
        <p:txBody>
          <a:bodyPr wrap="square">
            <a:spAutoFit/>
          </a:bodyPr>
          <a:lstStyle/>
          <a:p>
            <a:pPr algn="just"/>
            <a:r>
              <a:rPr lang="en-IN" dirty="0">
                <a:latin typeface="Cascadia Code" panose="020B0609020000020004" pitchFamily="49" charset="0"/>
                <a:ea typeface="Cascadia Code" panose="020B0609020000020004" pitchFamily="49" charset="0"/>
                <a:cs typeface="Cascadia Code" panose="020B0609020000020004" pitchFamily="49" charset="0"/>
              </a:rPr>
              <a:t>Background music and sound effects enhance the gaming experience, providing auditory feedback and immersion.</a:t>
            </a:r>
          </a:p>
        </p:txBody>
      </p:sp>
    </p:spTree>
    <p:extLst>
      <p:ext uri="{BB962C8B-B14F-4D97-AF65-F5344CB8AC3E}">
        <p14:creationId xmlns:p14="http://schemas.microsoft.com/office/powerpoint/2010/main" val="34810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2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latin typeface="Beyond" panose="02000500000000000000" pitchFamily="2" charset="0"/>
            </a:endParaRPr>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10699"/>
            <a:ext cx="12192000" cy="6847301"/>
          </a:xfrm>
        </p:spPr>
      </p:pic>
      <p:sp>
        <p:nvSpPr>
          <p:cNvPr id="5" name="Rounded Rectangle 4"/>
          <p:cNvSpPr/>
          <p:nvPr/>
        </p:nvSpPr>
        <p:spPr>
          <a:xfrm>
            <a:off x="3638939" y="502302"/>
            <a:ext cx="4385806" cy="1043797"/>
          </a:xfrm>
          <a:prstGeom prst="roundRect">
            <a:avLst/>
          </a:prstGeom>
          <a:solidFill>
            <a:srgbClr val="7C8567">
              <a:alpha val="82000"/>
            </a:srgbClr>
          </a:solidFill>
          <a:ln>
            <a:solidFill>
              <a:srgbClr val="7C85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843792" y="472143"/>
            <a:ext cx="4180953" cy="1015663"/>
          </a:xfrm>
          <a:prstGeom prst="rect">
            <a:avLst/>
          </a:prstGeom>
        </p:spPr>
        <p:txBody>
          <a:bodyPr wrap="none">
            <a:spAutoFit/>
          </a:bodyPr>
          <a:lstStyle/>
          <a:p>
            <a:r>
              <a:rPr lang="en-IN" sz="6000" u="sng" dirty="0" smtClean="0">
                <a:solidFill>
                  <a:srgbClr val="FFC000"/>
                </a:solidFill>
                <a:latin typeface="Algerian" panose="04020705040A02060702" pitchFamily="82" charset="0"/>
              </a:rPr>
              <a:t>Features</a:t>
            </a:r>
            <a:r>
              <a:rPr lang="en-IN" sz="6000" dirty="0" smtClean="0">
                <a:solidFill>
                  <a:srgbClr val="FFC000"/>
                </a:solidFill>
                <a:latin typeface="Algerian" panose="04020705040A02060702" pitchFamily="82" charset="0"/>
              </a:rPr>
              <a:t>:</a:t>
            </a:r>
            <a:endParaRPr lang="en-IN" sz="6000" dirty="0">
              <a:solidFill>
                <a:srgbClr val="FFC000"/>
              </a:solidFill>
              <a:latin typeface="Algerian" panose="04020705040A02060702" pitchFamily="82" charset="0"/>
            </a:endParaRPr>
          </a:p>
        </p:txBody>
      </p:sp>
      <p:sp>
        <p:nvSpPr>
          <p:cNvPr id="7" name="Rounded Rectangle 6"/>
          <p:cNvSpPr/>
          <p:nvPr/>
        </p:nvSpPr>
        <p:spPr>
          <a:xfrm>
            <a:off x="2918138" y="1890066"/>
            <a:ext cx="2029829" cy="526563"/>
          </a:xfrm>
          <a:prstGeom prst="roundRect">
            <a:avLst/>
          </a:prstGeom>
          <a:solidFill>
            <a:schemeClr val="bg1">
              <a:lumMod val="95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Responsive </a:t>
            </a:r>
            <a:r>
              <a:rPr lang="en-IN" dirty="0" smtClean="0">
                <a:solidFill>
                  <a:schemeClr val="tx1"/>
                </a:solidFill>
              </a:rPr>
              <a:t>Design</a:t>
            </a:r>
            <a:endParaRPr lang="en-IN" dirty="0">
              <a:solidFill>
                <a:schemeClr val="tx1"/>
              </a:solidFill>
            </a:endParaRPr>
          </a:p>
        </p:txBody>
      </p:sp>
      <p:sp>
        <p:nvSpPr>
          <p:cNvPr id="14" name="Rounded Rectangle 13"/>
          <p:cNvSpPr/>
          <p:nvPr/>
        </p:nvSpPr>
        <p:spPr>
          <a:xfrm>
            <a:off x="7208611" y="1890066"/>
            <a:ext cx="2006082" cy="526563"/>
          </a:xfrm>
          <a:prstGeom prst="roundRect">
            <a:avLst/>
          </a:prstGeom>
          <a:solidFill>
            <a:schemeClr val="bg1">
              <a:lumMod val="95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Audio </a:t>
            </a:r>
            <a:r>
              <a:rPr lang="en-IN" dirty="0" smtClean="0">
                <a:solidFill>
                  <a:schemeClr val="tx1"/>
                </a:solidFill>
              </a:rPr>
              <a:t>Integration</a:t>
            </a:r>
            <a:endParaRPr lang="en-IN" dirty="0">
              <a:solidFill>
                <a:schemeClr val="tx1"/>
              </a:solidFill>
            </a:endParaRPr>
          </a:p>
        </p:txBody>
      </p:sp>
      <p:sp>
        <p:nvSpPr>
          <p:cNvPr id="15" name="Rounded Rectangle 14"/>
          <p:cNvSpPr/>
          <p:nvPr/>
        </p:nvSpPr>
        <p:spPr>
          <a:xfrm>
            <a:off x="771915" y="1880736"/>
            <a:ext cx="2054051" cy="526563"/>
          </a:xfrm>
          <a:prstGeom prst="roundRect">
            <a:avLst/>
          </a:prstGeom>
          <a:solidFill>
            <a:schemeClr val="bg1">
              <a:lumMod val="95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Instruction </a:t>
            </a:r>
            <a:r>
              <a:rPr lang="en-IN" dirty="0" smtClean="0">
                <a:solidFill>
                  <a:schemeClr val="tx1"/>
                </a:solidFill>
              </a:rPr>
              <a:t>Section</a:t>
            </a:r>
            <a:endParaRPr lang="en-IN" dirty="0">
              <a:solidFill>
                <a:schemeClr val="tx1"/>
              </a:solidFill>
            </a:endParaRPr>
          </a:p>
        </p:txBody>
      </p:sp>
      <p:sp>
        <p:nvSpPr>
          <p:cNvPr id="16" name="Rounded Rectangle 15"/>
          <p:cNvSpPr/>
          <p:nvPr/>
        </p:nvSpPr>
        <p:spPr>
          <a:xfrm>
            <a:off x="5075248" y="1880736"/>
            <a:ext cx="2006082" cy="535893"/>
          </a:xfrm>
          <a:prstGeom prst="roundRect">
            <a:avLst/>
          </a:prstGeom>
          <a:solidFill>
            <a:schemeClr val="bg1">
              <a:lumMod val="95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Score </a:t>
            </a:r>
            <a:r>
              <a:rPr lang="en-IN" dirty="0" smtClean="0">
                <a:solidFill>
                  <a:schemeClr val="tx1"/>
                </a:solidFill>
              </a:rPr>
              <a:t>Calculation</a:t>
            </a:r>
            <a:endParaRPr lang="en-IN" dirty="0">
              <a:solidFill>
                <a:schemeClr val="tx1"/>
              </a:solidFill>
            </a:endParaRPr>
          </a:p>
        </p:txBody>
      </p:sp>
      <p:sp>
        <p:nvSpPr>
          <p:cNvPr id="17" name="Rounded Rectangle 16"/>
          <p:cNvSpPr/>
          <p:nvPr/>
        </p:nvSpPr>
        <p:spPr>
          <a:xfrm>
            <a:off x="9330613" y="1880739"/>
            <a:ext cx="2192588" cy="535890"/>
          </a:xfrm>
          <a:prstGeom prst="roundRect">
            <a:avLst/>
          </a:prstGeom>
          <a:solidFill>
            <a:schemeClr val="accent6">
              <a:lumMod val="40000"/>
              <a:lumOff val="60000"/>
              <a:alpha val="90000"/>
            </a:schemeClr>
          </a:solidFill>
          <a:ln>
            <a:solidFill>
              <a:srgbClr val="838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Game Over </a:t>
            </a:r>
            <a:r>
              <a:rPr lang="en-IN" dirty="0" smtClean="0">
                <a:solidFill>
                  <a:schemeClr val="tx1"/>
                </a:solidFill>
              </a:rPr>
              <a:t>Screen</a:t>
            </a:r>
            <a:endParaRPr lang="en-IN" dirty="0">
              <a:solidFill>
                <a:schemeClr val="tx1"/>
              </a:solidFill>
            </a:endParaRPr>
          </a:p>
        </p:txBody>
      </p:sp>
      <p:sp>
        <p:nvSpPr>
          <p:cNvPr id="20" name="Rounded Rectangle 19"/>
          <p:cNvSpPr/>
          <p:nvPr/>
        </p:nvSpPr>
        <p:spPr>
          <a:xfrm>
            <a:off x="619288" y="3168666"/>
            <a:ext cx="6449008" cy="2211355"/>
          </a:xfrm>
          <a:prstGeom prst="roundRect">
            <a:avLst/>
          </a:prstGeom>
          <a:solidFill>
            <a:schemeClr val="bg1">
              <a:alpha val="82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solidFill>
                <a:schemeClr val="tx1"/>
              </a:solidFill>
            </a:endParaRPr>
          </a:p>
        </p:txBody>
      </p:sp>
      <p:sp>
        <p:nvSpPr>
          <p:cNvPr id="3" name="TextBox 2"/>
          <p:cNvSpPr txBox="1"/>
          <p:nvPr/>
        </p:nvSpPr>
        <p:spPr>
          <a:xfrm>
            <a:off x="1123918" y="3722443"/>
            <a:ext cx="5439747" cy="923330"/>
          </a:xfrm>
          <a:prstGeom prst="rect">
            <a:avLst/>
          </a:prstGeom>
          <a:noFill/>
        </p:spPr>
        <p:txBody>
          <a:bodyPr wrap="square" rtlCol="0">
            <a:spAutoFit/>
          </a:bodyPr>
          <a:lstStyle/>
          <a:p>
            <a:pPr algn="just"/>
            <a:r>
              <a:rPr lang="en-US" dirty="0">
                <a:latin typeface="Cascadia Code" panose="020B0609020000020004" pitchFamily="49" charset="0"/>
                <a:ea typeface="Cascadia Code" panose="020B0609020000020004" pitchFamily="49" charset="0"/>
                <a:cs typeface="Cascadia Code" panose="020B0609020000020004" pitchFamily="49" charset="0"/>
              </a:rPr>
              <a:t>Upon completion of the game, the player is presented with specific phrases for winning and losing.</a:t>
            </a:r>
            <a:endParaRPr lang="en-IN"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8720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2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4181803" cy="7987004"/>
          </a:xfrm>
        </p:spPr>
      </p:pic>
      <p:sp>
        <p:nvSpPr>
          <p:cNvPr id="5" name="Rounded Rectangle 4"/>
          <p:cNvSpPr/>
          <p:nvPr/>
        </p:nvSpPr>
        <p:spPr>
          <a:xfrm>
            <a:off x="513184" y="513184"/>
            <a:ext cx="5122506" cy="877077"/>
          </a:xfrm>
          <a:prstGeom prst="roundRect">
            <a:avLst/>
          </a:prstGeom>
          <a:solidFill>
            <a:srgbClr val="838A69">
              <a:alpha val="74000"/>
            </a:srgbClr>
          </a:solidFill>
          <a:ln>
            <a:solidFill>
              <a:srgbClr val="7C85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smtClean="0">
                <a:solidFill>
                  <a:srgbClr val="FFC000"/>
                </a:solidFill>
                <a:latin typeface="Algerian" panose="04020705040A02060702" pitchFamily="82" charset="0"/>
              </a:rPr>
              <a:t>DELIVERABLES</a:t>
            </a:r>
            <a:endParaRPr lang="en-IN" sz="4400" dirty="0">
              <a:solidFill>
                <a:srgbClr val="FFC000"/>
              </a:solidFill>
              <a:latin typeface="Algerian" panose="04020705040A02060702" pitchFamily="82" charset="0"/>
            </a:endParaRPr>
          </a:p>
        </p:txBody>
      </p:sp>
      <p:sp>
        <p:nvSpPr>
          <p:cNvPr id="6" name="Rounded Rectangle 5"/>
          <p:cNvSpPr/>
          <p:nvPr/>
        </p:nvSpPr>
        <p:spPr>
          <a:xfrm>
            <a:off x="643812" y="2183363"/>
            <a:ext cx="4851919" cy="662474"/>
          </a:xfrm>
          <a:prstGeom prst="roundRect">
            <a:avLst/>
          </a:prstGeom>
          <a:solidFill>
            <a:schemeClr val="bg1">
              <a:alpha val="82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Project link: </a:t>
            </a:r>
            <a:r>
              <a:rPr lang="en-IN" dirty="0" smtClean="0">
                <a:solidFill>
                  <a:srgbClr val="7030A0"/>
                </a:solidFill>
                <a:latin typeface="Cascadia Code" panose="020B0609020000020004" pitchFamily="49" charset="0"/>
                <a:ea typeface="Cascadia Code" panose="020B0609020000020004" pitchFamily="49" charset="0"/>
                <a:cs typeface="Cascadia Code" panose="020B0609020000020004" pitchFamily="49" charset="0"/>
              </a:rPr>
              <a:t>Click here</a:t>
            </a:r>
            <a:endParaRPr lang="en-IN" dirty="0">
              <a:solidFill>
                <a:srgbClr val="7030A0"/>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 name="Rounded Rectangle 6"/>
          <p:cNvSpPr/>
          <p:nvPr/>
        </p:nvSpPr>
        <p:spPr>
          <a:xfrm>
            <a:off x="643812" y="3293706"/>
            <a:ext cx="4851919" cy="643812"/>
          </a:xfrm>
          <a:prstGeom prst="roundRect">
            <a:avLst/>
          </a:prstGeom>
          <a:solidFill>
            <a:schemeClr val="bg1">
              <a:alpha val="82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Deployed link: </a:t>
            </a:r>
            <a:r>
              <a:rPr lang="en-IN" dirty="0" smtClean="0">
                <a:solidFill>
                  <a:srgbClr val="7030A0"/>
                </a:solidFill>
                <a:latin typeface="Cascadia Code" panose="020B0609020000020004" pitchFamily="49" charset="0"/>
                <a:ea typeface="Cascadia Code" panose="020B0609020000020004" pitchFamily="49" charset="0"/>
                <a:cs typeface="Cascadia Code" panose="020B0609020000020004" pitchFamily="49" charset="0"/>
              </a:rPr>
              <a:t>Click here</a:t>
            </a:r>
            <a:endParaRPr lang="en-IN" dirty="0">
              <a:solidFill>
                <a:srgbClr val="7030A0"/>
              </a:solidFill>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82437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iterate type="lt">
                                    <p:tmAbs val="20"/>
                                  </p:iterate>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iterate type="lt">
                                    <p:tmAbs val="20"/>
                                  </p:iterate>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346</Words>
  <Application>Microsoft Office PowerPoint</Application>
  <PresentationFormat>Widescreen</PresentationFormat>
  <Paragraphs>49</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Algerian</vt:lpstr>
      <vt:lpstr>Arial</vt:lpstr>
      <vt:lpstr>Beyond</vt:lpstr>
      <vt:lpstr>Calibri</vt:lpstr>
      <vt:lpstr>Calibri Light</vt:lpstr>
      <vt:lpstr>Cascadia Code</vt:lpstr>
      <vt:lpstr>Cascadia Code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 Agrawal</dc:creator>
  <cp:lastModifiedBy>Aman Agrawal</cp:lastModifiedBy>
  <cp:revision>23</cp:revision>
  <dcterms:created xsi:type="dcterms:W3CDTF">2023-11-20T05:10:53Z</dcterms:created>
  <dcterms:modified xsi:type="dcterms:W3CDTF">2023-11-20T09:29:28Z</dcterms:modified>
</cp:coreProperties>
</file>